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71" r:id="rId3"/>
    <p:sldId id="258" r:id="rId4"/>
    <p:sldId id="266" r:id="rId5"/>
    <p:sldId id="260" r:id="rId6"/>
    <p:sldId id="267" r:id="rId7"/>
    <p:sldId id="262" r:id="rId8"/>
    <p:sldId id="263" r:id="rId9"/>
    <p:sldId id="268" r:id="rId10"/>
    <p:sldId id="265" r:id="rId11"/>
    <p:sldId id="270" r:id="rId12"/>
  </p:sldIdLst>
  <p:sldSz cx="14630400" cy="8229600"/>
  <p:notesSz cx="8229600" cy="14630400"/>
  <p:embeddedFontLst>
    <p:embeddedFont>
      <p:font typeface="Merriweather" panose="00000500000000000000" pitchFamily="2" charset="-52"/>
      <p:regular r:id="rId14"/>
      <p:bold r:id="rId15"/>
    </p:embeddedFont>
    <p:embeddedFont>
      <p:font typeface="Merriweather Light" panose="00000400000000000000" pitchFamily="2" charset="-52"/>
      <p:regular r:id="rId16"/>
      <p:italic r:id="rId17"/>
    </p:embeddedFont>
  </p:embeddedFontLst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15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3383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9502" y="560767"/>
            <a:ext cx="7205549" cy="3085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2100"/>
              </a:lnSpc>
              <a:buNone/>
            </a:pPr>
            <a:r>
              <a:rPr lang="bg-BG" sz="48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Създаване на уеб</a:t>
            </a:r>
            <a:r>
              <a:rPr lang="en-US" sz="48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bg-BG" sz="48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приложения с </a:t>
            </a:r>
            <a:r>
              <a:rPr lang="en-US" sz="48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Next.js</a:t>
            </a:r>
            <a:endParaRPr lang="en-US" sz="4800" dirty="0"/>
          </a:p>
        </p:txBody>
      </p:sp>
      <p:sp>
        <p:nvSpPr>
          <p:cNvPr id="5" name="Text 2"/>
          <p:cNvSpPr/>
          <p:nvPr/>
        </p:nvSpPr>
        <p:spPr>
          <a:xfrm>
            <a:off x="821649" y="3662464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10 теми • </a:t>
            </a:r>
            <a:r>
              <a:rPr lang="bg-BG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Оценяване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= </a:t>
            </a:r>
            <a:r>
              <a:rPr lang="bg-BG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рактически проекти</a:t>
            </a:r>
            <a:endParaRPr lang="en-US" sz="1900" dirty="0"/>
          </a:p>
        </p:txBody>
      </p:sp>
      <p:sp>
        <p:nvSpPr>
          <p:cNvPr id="6" name="Shape 6">
            <a:extLst>
              <a:ext uri="{FF2B5EF4-FFF2-40B4-BE49-F238E27FC236}">
                <a16:creationId xmlns:a16="http://schemas.microsoft.com/office/drawing/2014/main" id="{671D5E3C-E27C-F713-9860-C525286F9496}"/>
              </a:ext>
            </a:extLst>
          </p:cNvPr>
          <p:cNvSpPr/>
          <p:nvPr/>
        </p:nvSpPr>
        <p:spPr>
          <a:xfrm>
            <a:off x="821649" y="4737193"/>
            <a:ext cx="7500699" cy="1443514"/>
          </a:xfrm>
          <a:prstGeom prst="roundRect">
            <a:avLst>
              <a:gd name="adj" fmla="val 7182"/>
            </a:avLst>
          </a:prstGeom>
          <a:solidFill>
            <a:srgbClr val="183A13"/>
          </a:solidFill>
          <a:ln/>
        </p:spPr>
      </p:sp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A7E87ED1-FE31-5618-1682-9F76EE6ED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466" y="5111645"/>
            <a:ext cx="308491" cy="246817"/>
          </a:xfrm>
          <a:prstGeom prst="rect">
            <a:avLst/>
          </a:prstGeom>
        </p:spPr>
      </p:pic>
      <p:sp>
        <p:nvSpPr>
          <p:cNvPr id="8" name="Text 7">
            <a:extLst>
              <a:ext uri="{FF2B5EF4-FFF2-40B4-BE49-F238E27FC236}">
                <a16:creationId xmlns:a16="http://schemas.microsoft.com/office/drawing/2014/main" id="{59D2DD7F-38DC-56AD-F226-668D589EAACD}"/>
              </a:ext>
            </a:extLst>
          </p:cNvPr>
          <p:cNvSpPr/>
          <p:nvPr/>
        </p:nvSpPr>
        <p:spPr>
          <a:xfrm>
            <a:off x="1623773" y="5045684"/>
            <a:ext cx="6451759" cy="1014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ru-RU" sz="2000" b="1" dirty="0">
                <a:solidFill>
                  <a:schemeClr val="bg1"/>
                </a:solidFill>
              </a:rPr>
              <a:t>Цел на курса:</a:t>
            </a:r>
            <a:r>
              <a:rPr lang="ru-RU" sz="2000" dirty="0">
                <a:solidFill>
                  <a:schemeClr val="bg1"/>
                </a:solidFill>
              </a:rPr>
              <a:t> В края на обучението студентите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ще могат самостоятелно да изграждат пълнофункционални уеб приложения с Next.js.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078" y="510778"/>
            <a:ext cx="7616190" cy="5580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Тема 9: Формуляри и валидиране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25078" y="1336715"/>
            <a:ext cx="178594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01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25078" y="1617464"/>
            <a:ext cx="7893844" cy="2286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6" name="Text 3"/>
          <p:cNvSpPr/>
          <p:nvPr/>
        </p:nvSpPr>
        <p:spPr>
          <a:xfrm>
            <a:off x="625078" y="1752481"/>
            <a:ext cx="2232422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React Hook Form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5078" y="2138601"/>
            <a:ext cx="7893844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Ефективно управление на форми с минимален код и отлична производителност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25078" y="2736890"/>
            <a:ext cx="178594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02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625078" y="3017639"/>
            <a:ext cx="7893844" cy="2286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10" name="Text 7"/>
          <p:cNvSpPr/>
          <p:nvPr/>
        </p:nvSpPr>
        <p:spPr>
          <a:xfrm>
            <a:off x="625078" y="3152656"/>
            <a:ext cx="2232422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Валидация с Zod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25078" y="3538776"/>
            <a:ext cx="7893844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TypeScript-first схема валидация за сигурни и надеждни форми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625078" y="4137065"/>
            <a:ext cx="178594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03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25078" y="4417814"/>
            <a:ext cx="7893844" cy="2286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14" name="Text 11"/>
          <p:cNvSpPr/>
          <p:nvPr/>
        </p:nvSpPr>
        <p:spPr>
          <a:xfrm>
            <a:off x="625078" y="4552831"/>
            <a:ext cx="2232422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Сложни елементи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25078" y="4938951"/>
            <a:ext cx="7893844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Работа с radio buttons, select меню, checkboxes и файлови качвания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625078" y="5537240"/>
            <a:ext cx="178594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04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625078" y="5817989"/>
            <a:ext cx="7893844" cy="2286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18" name="Text 15"/>
          <p:cNvSpPr/>
          <p:nvPr/>
        </p:nvSpPr>
        <p:spPr>
          <a:xfrm>
            <a:off x="625078" y="5953006"/>
            <a:ext cx="2232422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UX и грешки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625078" y="6339126"/>
            <a:ext cx="7893844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Съобщения за грешки, стилизиране и подобряване на потребителското преживяване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625078" y="6959679"/>
            <a:ext cx="7893844" cy="759023"/>
          </a:xfrm>
          <a:prstGeom prst="roundRect">
            <a:avLst>
              <a:gd name="adj" fmla="val 9883"/>
            </a:avLst>
          </a:prstGeom>
          <a:solidFill>
            <a:srgbClr val="609DFF"/>
          </a:solidFill>
          <a:ln/>
        </p:spPr>
      </p:sp>
      <p:sp>
        <p:nvSpPr>
          <p:cNvPr id="22" name="Text 18"/>
          <p:cNvSpPr/>
          <p:nvPr/>
        </p:nvSpPr>
        <p:spPr>
          <a:xfrm>
            <a:off x="1205508" y="7182922"/>
            <a:ext cx="713482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1840" y="339328"/>
            <a:ext cx="5923121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Тема 10: </a:t>
            </a:r>
            <a:r>
              <a:rPr lang="en-US" sz="2400" dirty="0" err="1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Оптимизация</a:t>
            </a: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SEO и добри практики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31840" y="1033224"/>
            <a:ext cx="2494478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Performance оптимизация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431840" y="1403390"/>
            <a:ext cx="6732865" cy="1269206"/>
          </a:xfrm>
          <a:prstGeom prst="roundRect">
            <a:avLst>
              <a:gd name="adj" fmla="val 408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62808" y="1534358"/>
            <a:ext cx="370165" cy="370165"/>
          </a:xfrm>
          <a:prstGeom prst="roundRect">
            <a:avLst>
              <a:gd name="adj" fmla="val 24700027"/>
            </a:avLst>
          </a:prstGeom>
          <a:solidFill>
            <a:srgbClr val="609DFF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07" y="1615321"/>
            <a:ext cx="166568" cy="20824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62808" y="2027872"/>
            <a:ext cx="154269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next/image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562808" y="2344103"/>
            <a:ext cx="6470928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Автоматична оптимизация и lazy loading на изображения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431840" y="2795945"/>
            <a:ext cx="6732865" cy="1269206"/>
          </a:xfrm>
          <a:prstGeom prst="roundRect">
            <a:avLst>
              <a:gd name="adj" fmla="val 408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62808" y="2926913"/>
            <a:ext cx="370165" cy="370165"/>
          </a:xfrm>
          <a:prstGeom prst="roundRect">
            <a:avLst>
              <a:gd name="adj" fmla="val 24700027"/>
            </a:avLst>
          </a:prstGeom>
          <a:solidFill>
            <a:srgbClr val="609DFF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07" y="3007876"/>
            <a:ext cx="166568" cy="20824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62808" y="3420428"/>
            <a:ext cx="154269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Code Splitting</a:t>
            </a:r>
            <a:endParaRPr lang="en-US" sz="1400" dirty="0"/>
          </a:p>
        </p:txBody>
      </p:sp>
      <p:sp>
        <p:nvSpPr>
          <p:cNvPr id="13" name="Text 9"/>
          <p:cNvSpPr/>
          <p:nvPr/>
        </p:nvSpPr>
        <p:spPr>
          <a:xfrm>
            <a:off x="562808" y="3736658"/>
            <a:ext cx="6470928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Автоматично разделяне на JavaScript кода за по-бързо зареждане</a:t>
            </a:r>
            <a:endParaRPr lang="en-US" sz="1400" dirty="0"/>
          </a:p>
        </p:txBody>
      </p:sp>
      <p:sp>
        <p:nvSpPr>
          <p:cNvPr id="14" name="Shape 10"/>
          <p:cNvSpPr/>
          <p:nvPr/>
        </p:nvSpPr>
        <p:spPr>
          <a:xfrm>
            <a:off x="431840" y="4188500"/>
            <a:ext cx="6732865" cy="1269206"/>
          </a:xfrm>
          <a:prstGeom prst="roundRect">
            <a:avLst>
              <a:gd name="adj" fmla="val 408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562808" y="4319468"/>
            <a:ext cx="370165" cy="370165"/>
          </a:xfrm>
          <a:prstGeom prst="roundRect">
            <a:avLst>
              <a:gd name="adj" fmla="val 24700027"/>
            </a:avLst>
          </a:prstGeom>
          <a:solidFill>
            <a:srgbClr val="609DFF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607" y="4400431"/>
            <a:ext cx="166568" cy="20824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562808" y="4812983"/>
            <a:ext cx="154269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SEO оптимизация</a:t>
            </a:r>
            <a:endParaRPr lang="en-US" sz="1400" dirty="0"/>
          </a:p>
        </p:txBody>
      </p:sp>
      <p:sp>
        <p:nvSpPr>
          <p:cNvPr id="18" name="Text 13"/>
          <p:cNvSpPr/>
          <p:nvPr/>
        </p:nvSpPr>
        <p:spPr>
          <a:xfrm>
            <a:off x="562808" y="5129213"/>
            <a:ext cx="6470928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Meta тагове, OpenGraph, sitemap.xml и robots.txt файлове</a:t>
            </a:r>
            <a:endParaRPr lang="en-US" sz="1400" dirty="0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3315" y="1048703"/>
            <a:ext cx="6732865" cy="6732865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11100197" y="11320463"/>
            <a:ext cx="295156" cy="123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След</a:t>
            </a:r>
            <a:endParaRPr lang="en-US" sz="950" dirty="0"/>
          </a:p>
        </p:txBody>
      </p:sp>
      <p:sp>
        <p:nvSpPr>
          <p:cNvPr id="25" name="Text 18"/>
          <p:cNvSpPr/>
          <p:nvPr/>
        </p:nvSpPr>
        <p:spPr>
          <a:xfrm>
            <a:off x="431840" y="11968401"/>
            <a:ext cx="13766721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Използвайте Lighthouse за анализ на производителността и следвайте Next.js конвенциите за структура на проекта.</a:t>
            </a:r>
            <a:endParaRPr lang="en-US" sz="950" dirty="0"/>
          </a:p>
        </p:txBody>
      </p:sp>
      <p:sp>
        <p:nvSpPr>
          <p:cNvPr id="20" name="Правоъгълник 19">
            <a:extLst>
              <a:ext uri="{FF2B5EF4-FFF2-40B4-BE49-F238E27FC236}">
                <a16:creationId xmlns:a16="http://schemas.microsoft.com/office/drawing/2014/main" id="{A3EBBE95-AC19-3EEE-04D0-75BDFBD7D184}"/>
              </a:ext>
            </a:extLst>
          </p:cNvPr>
          <p:cNvSpPr/>
          <p:nvPr/>
        </p:nvSpPr>
        <p:spPr>
          <a:xfrm>
            <a:off x="12801600" y="7781568"/>
            <a:ext cx="1713190" cy="425172"/>
          </a:xfrm>
          <a:prstGeom prst="rect">
            <a:avLst/>
          </a:prstGeom>
          <a:solidFill>
            <a:srgbClr val="09151A"/>
          </a:solidFill>
          <a:ln>
            <a:solidFill>
              <a:srgbClr val="0915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3666" y="592098"/>
            <a:ext cx="12792213" cy="672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250"/>
              </a:lnSpc>
            </a:pPr>
            <a:r>
              <a:rPr lang="en-US" sz="4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Тема 1: </a:t>
            </a:r>
            <a:r>
              <a:rPr lang="en-US" sz="42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Въведение в Next.js и основи на React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53666" y="1803202"/>
            <a:ext cx="3230047" cy="403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Какво е Next.js?</a:t>
            </a:r>
            <a:endParaRPr lang="en-US" sz="2500" dirty="0"/>
          </a:p>
        </p:txBody>
      </p:sp>
      <p:sp>
        <p:nvSpPr>
          <p:cNvPr id="4" name="Text 2"/>
          <p:cNvSpPr/>
          <p:nvPr/>
        </p:nvSpPr>
        <p:spPr>
          <a:xfrm>
            <a:off x="753666" y="2422208"/>
            <a:ext cx="7663696" cy="1033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Next.js е React framework, който предлага готови решения за production-ready приложения. Той добавя сървърно рендиране, статично генериране и много други възможности към React.</a:t>
            </a:r>
            <a:endParaRPr lang="en-US" sz="1650" dirty="0"/>
          </a:p>
        </p:txBody>
      </p:sp>
      <p:sp>
        <p:nvSpPr>
          <p:cNvPr id="5" name="Shape 3"/>
          <p:cNvSpPr/>
          <p:nvPr/>
        </p:nvSpPr>
        <p:spPr>
          <a:xfrm>
            <a:off x="753666" y="3698081"/>
            <a:ext cx="484465" cy="484465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453396" y="3772019"/>
            <a:ext cx="2691646" cy="336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SPA vs MPA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453396" y="4323755"/>
            <a:ext cx="6963966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Single Page Apps се зареждат веднъж, докато Multi Page Apps презареждат страницата при всяка навигация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753666" y="5443537"/>
            <a:ext cx="484465" cy="484465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453396" y="5517475"/>
            <a:ext cx="2691646" cy="336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React vs Next.js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1453396" y="6069211"/>
            <a:ext cx="6963966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React е библиотека за UI, Next.js е пълен framework с routing, SSR и API routes</a:t>
            </a:r>
            <a:endParaRPr lang="en-US" sz="16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0285" y="1830110"/>
            <a:ext cx="4933950" cy="4933950"/>
          </a:xfrm>
          <a:prstGeom prst="rect">
            <a:avLst/>
          </a:prstGeom>
        </p:spPr>
      </p:pic>
      <p:sp>
        <p:nvSpPr>
          <p:cNvPr id="19" name="Shape 10">
            <a:extLst>
              <a:ext uri="{FF2B5EF4-FFF2-40B4-BE49-F238E27FC236}">
                <a16:creationId xmlns:a16="http://schemas.microsoft.com/office/drawing/2014/main" id="{5F39AA60-C64F-3BDF-892E-ED7D8F4ED1BC}"/>
              </a:ext>
            </a:extLst>
          </p:cNvPr>
          <p:cNvSpPr/>
          <p:nvPr/>
        </p:nvSpPr>
        <p:spPr>
          <a:xfrm>
            <a:off x="8884269" y="6878360"/>
            <a:ext cx="5746131" cy="1351240"/>
          </a:xfrm>
          <a:prstGeom prst="roundRect">
            <a:avLst>
              <a:gd name="adj" fmla="val 5639"/>
            </a:avLst>
          </a:prstGeom>
          <a:solidFill>
            <a:srgbClr val="022349"/>
          </a:solidFill>
          <a:ln/>
        </p:spPr>
      </p:sp>
      <p:pic>
        <p:nvPicPr>
          <p:cNvPr id="20" name="Image 1" descr="preencoded.png">
            <a:extLst>
              <a:ext uri="{FF2B5EF4-FFF2-40B4-BE49-F238E27FC236}">
                <a16:creationId xmlns:a16="http://schemas.microsoft.com/office/drawing/2014/main" id="{79F824BF-FAF4-2F7F-F2E5-68A902EFA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643" y="7098268"/>
            <a:ext cx="226695" cy="181332"/>
          </a:xfrm>
          <a:prstGeom prst="rect">
            <a:avLst/>
          </a:prstGeom>
        </p:spPr>
      </p:pic>
      <p:sp>
        <p:nvSpPr>
          <p:cNvPr id="21" name="Text 11">
            <a:extLst>
              <a:ext uri="{FF2B5EF4-FFF2-40B4-BE49-F238E27FC236}">
                <a16:creationId xmlns:a16="http://schemas.microsoft.com/office/drawing/2014/main" id="{D1E99325-B126-7ECB-5A9D-5EDBA55FDA74}"/>
              </a:ext>
            </a:extLst>
          </p:cNvPr>
          <p:cNvSpPr/>
          <p:nvPr/>
        </p:nvSpPr>
        <p:spPr>
          <a:xfrm>
            <a:off x="9551670" y="7051238"/>
            <a:ext cx="4308038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Next.js предоставя вграден routing system и файлова структура за лесно започване.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3829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0684" y="3102293"/>
            <a:ext cx="10013037" cy="634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Тема 2: Routing, Layout-и и мета данни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10684" y="4041458"/>
            <a:ext cx="203002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01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10684" y="4363641"/>
            <a:ext cx="6502956" cy="2286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6" name="Text 3"/>
          <p:cNvSpPr/>
          <p:nvPr/>
        </p:nvSpPr>
        <p:spPr>
          <a:xfrm>
            <a:off x="710684" y="4510802"/>
            <a:ext cx="2983706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Динамични маршрути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710684" y="4949904"/>
            <a:ext cx="6502956" cy="649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bg-BG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К</a:t>
            </a: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ак да използва</a:t>
            </a:r>
            <a:r>
              <a:rPr lang="bg-BG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ме</a:t>
            </a: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[slug].tsx файлове за създаване на динамични страници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416641" y="4041458"/>
            <a:ext cx="203002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02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416641" y="4363641"/>
            <a:ext cx="6503075" cy="2286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10" name="Text 7"/>
          <p:cNvSpPr/>
          <p:nvPr/>
        </p:nvSpPr>
        <p:spPr>
          <a:xfrm>
            <a:off x="7416641" y="4510802"/>
            <a:ext cx="2538293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Nested навигация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7416641" y="4949904"/>
            <a:ext cx="6503075" cy="649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bg-BG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Н</a:t>
            </a: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авигационна структура с вложени страници и логика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710684" y="5955030"/>
            <a:ext cx="203002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10684" y="6277213"/>
            <a:ext cx="6502956" cy="2286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14" name="Text 11"/>
          <p:cNvSpPr/>
          <p:nvPr/>
        </p:nvSpPr>
        <p:spPr>
          <a:xfrm>
            <a:off x="710684" y="6424374"/>
            <a:ext cx="2538293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Layout компоненти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710684" y="6863477"/>
            <a:ext cx="6502956" cy="649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Използва</a:t>
            </a:r>
            <a:r>
              <a:rPr lang="bg-BG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ме</a:t>
            </a: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_app.tsx за общ layout и настройка на цялото приложение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7416641" y="5955030"/>
            <a:ext cx="203002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7416641" y="6277213"/>
            <a:ext cx="6503075" cy="2286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18" name="Text 15"/>
          <p:cNvSpPr/>
          <p:nvPr/>
        </p:nvSpPr>
        <p:spPr>
          <a:xfrm>
            <a:off x="7416641" y="6424374"/>
            <a:ext cx="2538293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SEO оптимизация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416641" y="6863477"/>
            <a:ext cx="6503075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Настрой</a:t>
            </a:r>
            <a:r>
              <a:rPr lang="bg-BG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ваме</a:t>
            </a: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компонент</a:t>
            </a:r>
            <a:r>
              <a:rPr lang="bg-BG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и</a:t>
            </a: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и мета тагове за по-добро SEO</a:t>
            </a:r>
            <a:endParaRPr lang="en-US" sz="1550" dirty="0"/>
          </a:p>
        </p:txBody>
      </p:sp>
      <p:sp>
        <p:nvSpPr>
          <p:cNvPr id="20" name="Правоъгълник 19">
            <a:extLst>
              <a:ext uri="{FF2B5EF4-FFF2-40B4-BE49-F238E27FC236}">
                <a16:creationId xmlns:a16="http://schemas.microsoft.com/office/drawing/2014/main" id="{08A343F7-A7E6-0297-EB18-C2B47F7C349F}"/>
              </a:ext>
            </a:extLst>
          </p:cNvPr>
          <p:cNvSpPr/>
          <p:nvPr/>
        </p:nvSpPr>
        <p:spPr>
          <a:xfrm>
            <a:off x="12801600" y="7602279"/>
            <a:ext cx="1743740" cy="604461"/>
          </a:xfrm>
          <a:prstGeom prst="rect">
            <a:avLst/>
          </a:prstGeom>
          <a:solidFill>
            <a:srgbClr val="09151A"/>
          </a:solidFill>
          <a:ln>
            <a:solidFill>
              <a:srgbClr val="0915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1862" y="480655"/>
            <a:ext cx="7327940" cy="546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300"/>
              </a:lnSpc>
            </a:pPr>
            <a:r>
              <a:rPr lang="en-US" sz="32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Тема 3: </a:t>
            </a:r>
            <a:r>
              <a:rPr lang="en-US" sz="3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Статично и сървърно рендиране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7536061" y="1463873"/>
            <a:ext cx="3415784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Три начина за рендиране</a:t>
            </a:r>
            <a:endParaRPr lang="en-US" sz="2050" dirty="0"/>
          </a:p>
        </p:txBody>
      </p:sp>
      <p:sp>
        <p:nvSpPr>
          <p:cNvPr id="5" name="Shape 2"/>
          <p:cNvSpPr/>
          <p:nvPr/>
        </p:nvSpPr>
        <p:spPr>
          <a:xfrm>
            <a:off x="7536061" y="1988225"/>
            <a:ext cx="6490097" cy="1371719"/>
          </a:xfrm>
          <a:prstGeom prst="roundRect">
            <a:avLst>
              <a:gd name="adj" fmla="val 5353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718465" y="2170628"/>
            <a:ext cx="2185273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getStaticProps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718465" y="2618423"/>
            <a:ext cx="6125289" cy="559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Генерира статични страници по време на build процеса. Идеално за блогове и документация.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7536061" y="3534728"/>
            <a:ext cx="6490097" cy="1371719"/>
          </a:xfrm>
          <a:prstGeom prst="roundRect">
            <a:avLst>
              <a:gd name="adj" fmla="val 5353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718465" y="3717131"/>
            <a:ext cx="2185273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getServerSideProps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718465" y="4164925"/>
            <a:ext cx="6125289" cy="559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Рендира на сървъра при всяка заявка. Използва</a:t>
            </a:r>
            <a:r>
              <a:rPr lang="bg-BG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ме</a:t>
            </a: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за динамично съдържание.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7536061" y="5081230"/>
            <a:ext cx="6490097" cy="1371719"/>
          </a:xfrm>
          <a:prstGeom prst="roundRect">
            <a:avLst>
              <a:gd name="adj" fmla="val 5353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718465" y="5263634"/>
            <a:ext cx="2185273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ISR (Revalidate)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718465" y="5711428"/>
            <a:ext cx="6125289" cy="559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Актуализира статичното съдържание на определени интервали без rebuild.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611862" y="8368903"/>
            <a:ext cx="13406676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Изберете правилната стратегия според нуждите на вашето приложение за оптимална производителност.</a:t>
            </a:r>
            <a:endParaRPr lang="en-US" sz="1350" dirty="0"/>
          </a:p>
        </p:txBody>
      </p:sp>
      <p:pic>
        <p:nvPicPr>
          <p:cNvPr id="16" name="Image 0" descr="preencoded.png">
            <a:extLst>
              <a:ext uri="{FF2B5EF4-FFF2-40B4-BE49-F238E27FC236}">
                <a16:creationId xmlns:a16="http://schemas.microsoft.com/office/drawing/2014/main" id="{A3F9E47A-1B11-9B6D-9256-A1100BB50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01" y="1360735"/>
            <a:ext cx="6482239" cy="6482239"/>
          </a:xfrm>
          <a:prstGeom prst="rect">
            <a:avLst/>
          </a:prstGeom>
        </p:spPr>
      </p:pic>
      <p:sp>
        <p:nvSpPr>
          <p:cNvPr id="17" name="Правоъгълник 16">
            <a:extLst>
              <a:ext uri="{FF2B5EF4-FFF2-40B4-BE49-F238E27FC236}">
                <a16:creationId xmlns:a16="http://schemas.microsoft.com/office/drawing/2014/main" id="{8E65D9F0-CD8E-7162-BB3C-1E2F5D56B03D}"/>
              </a:ext>
            </a:extLst>
          </p:cNvPr>
          <p:cNvSpPr/>
          <p:nvPr/>
        </p:nvSpPr>
        <p:spPr>
          <a:xfrm>
            <a:off x="12801600" y="7602279"/>
            <a:ext cx="1828800" cy="604461"/>
          </a:xfrm>
          <a:prstGeom prst="rect">
            <a:avLst/>
          </a:prstGeom>
          <a:solidFill>
            <a:srgbClr val="09151A"/>
          </a:solidFill>
          <a:ln>
            <a:solidFill>
              <a:srgbClr val="0915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1643" y="937617"/>
            <a:ext cx="7348657" cy="680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Тема 4: Работа с API Routes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43" y="1944053"/>
            <a:ext cx="1088112" cy="130575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67282" y="2161580"/>
            <a:ext cx="2720340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Структура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2067282" y="2632115"/>
            <a:ext cx="6315075" cy="348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Създаване на API функции в pages/api директория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643" y="3249811"/>
            <a:ext cx="1088112" cy="130575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67282" y="3467338"/>
            <a:ext cx="2720340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HTTP методи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2067282" y="3937873"/>
            <a:ext cx="6315075" cy="348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GET, POST, PUT, DELETE заявки и валидация на данни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643" y="4555569"/>
            <a:ext cx="1088112" cy="130575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67282" y="4773097"/>
            <a:ext cx="2928104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Frontend интеграция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2067282" y="5243632"/>
            <a:ext cx="6315075" cy="348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Работа с API от клиентска страна с fetch/axios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1087993" y="6350913"/>
            <a:ext cx="7294364" cy="696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Пример: Форма за контакт, която праща данни до собствен API endpoint</a:t>
            </a:r>
            <a:endParaRPr lang="en-US" sz="1700" dirty="0"/>
          </a:p>
        </p:txBody>
      </p:sp>
      <p:sp>
        <p:nvSpPr>
          <p:cNvPr id="14" name="Shape 8"/>
          <p:cNvSpPr/>
          <p:nvPr/>
        </p:nvSpPr>
        <p:spPr>
          <a:xfrm>
            <a:off x="761643" y="6106120"/>
            <a:ext cx="30480" cy="1185863"/>
          </a:xfrm>
          <a:prstGeom prst="rect">
            <a:avLst/>
          </a:prstGeom>
          <a:solidFill>
            <a:srgbClr val="609DFF"/>
          </a:solidFill>
          <a:ln/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690682"/>
            <a:ext cx="9905405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050"/>
              </a:lnSpc>
            </a:pPr>
            <a:r>
              <a:rPr lang="en-US" sz="5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Тема </a:t>
            </a:r>
            <a:r>
              <a:rPr lang="bg-BG" sz="5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5</a:t>
            </a:r>
            <a:r>
              <a:rPr lang="en-US" sz="5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: </a:t>
            </a: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Работа с данни и mock database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1549956" y="2330410"/>
            <a:ext cx="313705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Локална база данни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2863929"/>
            <a:ext cx="3823216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JSON файлове като временна база за развитие и тестване</a:t>
            </a:r>
            <a:endParaRPr lang="en-US" sz="19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180" y="1955602"/>
            <a:ext cx="4515922" cy="4515922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611" y="2689503"/>
            <a:ext cx="369213" cy="46160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3267" y="233041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CREATE операции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9943267" y="2863929"/>
            <a:ext cx="3823335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Добавяне на нови записи чрез API endpoints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180" y="1955602"/>
            <a:ext cx="4515922" cy="4515922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3553" y="3073837"/>
            <a:ext cx="369213" cy="46160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3267" y="477345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READ операции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9943267" y="5306973"/>
            <a:ext cx="3823335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Извличане и показване на данни в компонентите</a:t>
            </a:r>
            <a:endParaRPr lang="en-US" sz="19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7180" y="1955602"/>
            <a:ext cx="4515922" cy="4515922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9219" y="5275778"/>
            <a:ext cx="369213" cy="46160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601629" y="477345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UPDATE/DELETE</a:t>
            </a:r>
            <a:endParaRPr lang="en-US" sz="2400" dirty="0"/>
          </a:p>
        </p:txBody>
      </p:sp>
      <p:sp>
        <p:nvSpPr>
          <p:cNvPr id="16" name="Text 8"/>
          <p:cNvSpPr/>
          <p:nvPr/>
        </p:nvSpPr>
        <p:spPr>
          <a:xfrm>
            <a:off x="863798" y="5306973"/>
            <a:ext cx="3823216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Редактиране и изтриване на съществуващи записи</a:t>
            </a:r>
            <a:endParaRPr lang="en-US" sz="190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7180" y="1955602"/>
            <a:ext cx="4515922" cy="4515922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7277" y="4891445"/>
            <a:ext cx="369213" cy="461605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863798" y="6749177"/>
            <a:ext cx="129028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Environment variables (.env файлове) защитават чувствителна информация като API ключове и connection strings.</a:t>
            </a:r>
            <a:endParaRPr lang="en-US" sz="1900" dirty="0"/>
          </a:p>
        </p:txBody>
      </p:sp>
      <p:sp>
        <p:nvSpPr>
          <p:cNvPr id="20" name="Правоъгълник 19">
            <a:extLst>
              <a:ext uri="{FF2B5EF4-FFF2-40B4-BE49-F238E27FC236}">
                <a16:creationId xmlns:a16="http://schemas.microsoft.com/office/drawing/2014/main" id="{2A3B4982-8972-AD27-4F4F-717BDE03D701}"/>
              </a:ext>
            </a:extLst>
          </p:cNvPr>
          <p:cNvSpPr/>
          <p:nvPr/>
        </p:nvSpPr>
        <p:spPr>
          <a:xfrm>
            <a:off x="12801600" y="7602279"/>
            <a:ext cx="1828800" cy="604461"/>
          </a:xfrm>
          <a:prstGeom prst="rect">
            <a:avLst/>
          </a:prstGeom>
          <a:solidFill>
            <a:srgbClr val="09151A"/>
          </a:solidFill>
          <a:ln>
            <a:solidFill>
              <a:srgbClr val="0915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9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5804" y="562332"/>
            <a:ext cx="7712392" cy="1278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Тема 6: Автентикация и потребители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920353" y="2453759"/>
            <a:ext cx="204430" cy="920234"/>
          </a:xfrm>
          <a:prstGeom prst="roundRect">
            <a:avLst>
              <a:gd name="adj" fmla="val 4201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15804" y="2319576"/>
            <a:ext cx="613529" cy="613529"/>
          </a:xfrm>
          <a:prstGeom prst="roundRect">
            <a:avLst>
              <a:gd name="adj" fmla="val 7452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156" y="2434709"/>
            <a:ext cx="306705" cy="38338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33763" y="2351484"/>
            <a:ext cx="2556510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Регистрация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1533763" y="2793563"/>
            <a:ext cx="6894433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Създаване на нови потребителски профили с валидация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1227058" y="3885247"/>
            <a:ext cx="204430" cy="920234"/>
          </a:xfrm>
          <a:prstGeom prst="roundRect">
            <a:avLst>
              <a:gd name="adj" fmla="val 4201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1022509" y="3751064"/>
            <a:ext cx="613529" cy="613529"/>
          </a:xfrm>
          <a:prstGeom prst="roundRect">
            <a:avLst>
              <a:gd name="adj" fmla="val 7452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861" y="3866198"/>
            <a:ext cx="306705" cy="38338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840468" y="3782973"/>
            <a:ext cx="2556510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Автентикация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1840468" y="4225052"/>
            <a:ext cx="6587728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Интеграция с NextAuth.js и Credentials Provider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1533882" y="5316736"/>
            <a:ext cx="204430" cy="920234"/>
          </a:xfrm>
          <a:prstGeom prst="roundRect">
            <a:avLst>
              <a:gd name="adj" fmla="val 4201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1329333" y="5182553"/>
            <a:ext cx="613529" cy="613529"/>
          </a:xfrm>
          <a:prstGeom prst="roundRect">
            <a:avLst>
              <a:gd name="adj" fmla="val 7452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2685" y="5297686"/>
            <a:ext cx="306705" cy="38338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2147292" y="5214461"/>
            <a:ext cx="2556510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Защита</a:t>
            </a:r>
            <a:endParaRPr lang="en-US" sz="2000" dirty="0"/>
          </a:p>
        </p:txBody>
      </p:sp>
      <p:sp>
        <p:nvSpPr>
          <p:cNvPr id="18" name="Text 12"/>
          <p:cNvSpPr/>
          <p:nvPr/>
        </p:nvSpPr>
        <p:spPr>
          <a:xfrm>
            <a:off x="2147292" y="5656540"/>
            <a:ext cx="6280904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Криптиране на пароли с bcrypt и защитени маршрути</a:t>
            </a:r>
            <a:endParaRPr lang="en-US" sz="1600" dirty="0"/>
          </a:p>
        </p:txBody>
      </p:sp>
      <p:sp>
        <p:nvSpPr>
          <p:cNvPr id="19" name="Shape 13"/>
          <p:cNvSpPr/>
          <p:nvPr/>
        </p:nvSpPr>
        <p:spPr>
          <a:xfrm>
            <a:off x="1840587" y="6748224"/>
            <a:ext cx="204430" cy="920234"/>
          </a:xfrm>
          <a:prstGeom prst="roundRect">
            <a:avLst>
              <a:gd name="adj" fmla="val 4201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1636038" y="6614041"/>
            <a:ext cx="613529" cy="613529"/>
          </a:xfrm>
          <a:prstGeom prst="roundRect">
            <a:avLst>
              <a:gd name="adj" fmla="val 7452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9390" y="6729174"/>
            <a:ext cx="306705" cy="383381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2453997" y="6645950"/>
            <a:ext cx="2556510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Сесии</a:t>
            </a:r>
            <a:endParaRPr lang="en-US" sz="2000" dirty="0"/>
          </a:p>
        </p:txBody>
      </p:sp>
      <p:sp>
        <p:nvSpPr>
          <p:cNvPr id="23" name="Text 16"/>
          <p:cNvSpPr/>
          <p:nvPr/>
        </p:nvSpPr>
        <p:spPr>
          <a:xfrm>
            <a:off x="2453997" y="7088029"/>
            <a:ext cx="5974199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Управление на потребителски сесии и Protected Routes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502926"/>
            <a:ext cx="12313206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Тема 7: Middleware и по-добър контрол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2644378"/>
            <a:ext cx="514611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Какво представлява Middleware?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3400068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Middleware в Next.js позволява изпълнение на код преди обработване на заявката</a:t>
            </a:r>
            <a:endParaRPr lang="en-US" sz="19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4072533"/>
            <a:ext cx="616982" cy="61698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789271" y="421898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Пренасочване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789271" y="4752499"/>
            <a:ext cx="3169801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Автоматично пренасочване на неавторизирани потребители към страницата за вход</a:t>
            </a:r>
            <a:endParaRPr lang="en-US" sz="19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563" y="4072533"/>
            <a:ext cx="616982" cy="61698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193036" y="421898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Admin защита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6193036" y="4752499"/>
            <a:ext cx="3169801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Защита на административни пътища и функционалности</a:t>
            </a:r>
            <a:endParaRPr lang="en-US" sz="19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1328" y="4072533"/>
            <a:ext cx="616982" cy="61698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596801" y="421898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Анализи</a:t>
            </a:r>
            <a:endParaRPr lang="en-US" sz="2400" dirty="0"/>
          </a:p>
        </p:txBody>
      </p:sp>
      <p:sp>
        <p:nvSpPr>
          <p:cNvPr id="13" name="Text 8"/>
          <p:cNvSpPr/>
          <p:nvPr/>
        </p:nvSpPr>
        <p:spPr>
          <a:xfrm>
            <a:off x="10596801" y="4752499"/>
            <a:ext cx="3169801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Логване на посещения и проследяване на потребителска активност</a:t>
            </a:r>
            <a:endParaRPr lang="en-US" sz="1900" dirty="0"/>
          </a:p>
        </p:txBody>
      </p:sp>
      <p:sp>
        <p:nvSpPr>
          <p:cNvPr id="14" name="Правоъгълник 13">
            <a:extLst>
              <a:ext uri="{FF2B5EF4-FFF2-40B4-BE49-F238E27FC236}">
                <a16:creationId xmlns:a16="http://schemas.microsoft.com/office/drawing/2014/main" id="{4B582D54-A0F2-844D-8109-6BC13D4536D8}"/>
              </a:ext>
            </a:extLst>
          </p:cNvPr>
          <p:cNvSpPr/>
          <p:nvPr/>
        </p:nvSpPr>
        <p:spPr>
          <a:xfrm>
            <a:off x="12801600" y="7602279"/>
            <a:ext cx="1828800" cy="604461"/>
          </a:xfrm>
          <a:prstGeom prst="rect">
            <a:avLst/>
          </a:prstGeom>
          <a:solidFill>
            <a:srgbClr val="09151A"/>
          </a:solidFill>
          <a:ln>
            <a:solidFill>
              <a:srgbClr val="0915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004" y="943451"/>
            <a:ext cx="12277606" cy="707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8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Тема 8: </a:t>
            </a:r>
            <a:r>
              <a:rPr lang="en-US" sz="44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Състояние на приложението и </a:t>
            </a:r>
          </a:p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Context API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64043" y="2462689"/>
            <a:ext cx="2828687" cy="353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Локално състояние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2004" y="2952036"/>
            <a:ext cx="3900726" cy="724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useState за компонент-специфични данни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058" y="2103239"/>
            <a:ext cx="4566166" cy="4566166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811" y="3044607"/>
            <a:ext cx="338495" cy="42314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552" y="2462689"/>
            <a:ext cx="2958465" cy="353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Глобално състояние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552" y="2952036"/>
            <a:ext cx="3900845" cy="724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React Context API за споделени данни между компоненти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058" y="2103239"/>
            <a:ext cx="4566166" cy="4566166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856" y="3044607"/>
            <a:ext cx="338495" cy="42314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552" y="4734401"/>
            <a:ext cx="2828687" cy="353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 Context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552" y="5223748"/>
            <a:ext cx="3900845" cy="10862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Управление на потребителска информация в цялото приложение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058" y="2103239"/>
            <a:ext cx="4566166" cy="4566166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5856" y="5304651"/>
            <a:ext cx="338495" cy="42314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14155" y="4915376"/>
            <a:ext cx="2878574" cy="353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Zustand библиотека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2004" y="5404723"/>
            <a:ext cx="3900726" cy="724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Минималистична алтернатива за сложно състояние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058" y="2103239"/>
            <a:ext cx="4566166" cy="4566166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5811" y="5304651"/>
            <a:ext cx="338495" cy="423148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792004" y="6923961"/>
            <a:ext cx="13046393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Синхрониз</a:t>
            </a:r>
            <a:r>
              <a:rPr lang="bg-BG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ират се</a:t>
            </a: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UI с данните от базата за консистентно потребителско изживяване във всички компоненти.</a:t>
            </a:r>
            <a:endParaRPr lang="en-US" sz="1750" dirty="0"/>
          </a:p>
        </p:txBody>
      </p:sp>
      <p:sp>
        <p:nvSpPr>
          <p:cNvPr id="20" name="Правоъгълник 19">
            <a:extLst>
              <a:ext uri="{FF2B5EF4-FFF2-40B4-BE49-F238E27FC236}">
                <a16:creationId xmlns:a16="http://schemas.microsoft.com/office/drawing/2014/main" id="{6CA2C913-1F9A-0EA2-3BBB-13CCA0AFBDB2}"/>
              </a:ext>
            </a:extLst>
          </p:cNvPr>
          <p:cNvSpPr/>
          <p:nvPr/>
        </p:nvSpPr>
        <p:spPr>
          <a:xfrm>
            <a:off x="12801600" y="7602279"/>
            <a:ext cx="1701209" cy="604461"/>
          </a:xfrm>
          <a:prstGeom prst="rect">
            <a:avLst/>
          </a:prstGeom>
          <a:solidFill>
            <a:srgbClr val="09151A"/>
          </a:solidFill>
          <a:ln>
            <a:solidFill>
              <a:srgbClr val="0915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3201</TotalTime>
  <Words>680</Words>
  <Application>Microsoft Office PowerPoint</Application>
  <PresentationFormat>По избор</PresentationFormat>
  <Paragraphs>114</Paragraphs>
  <Slides>11</Slides>
  <Notes>11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11</vt:i4>
      </vt:variant>
    </vt:vector>
  </HeadingPairs>
  <TitlesOfParts>
    <vt:vector size="15" baseType="lpstr">
      <vt:lpstr>Merriweather Light</vt:lpstr>
      <vt:lpstr>Merriweather</vt:lpstr>
      <vt:lpstr>Arial</vt:lpstr>
      <vt:lpstr>Office Theme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Георги</dc:creator>
  <cp:lastModifiedBy>Georgi Dimov</cp:lastModifiedBy>
  <cp:revision>27</cp:revision>
  <dcterms:created xsi:type="dcterms:W3CDTF">2025-09-11T12:24:22Z</dcterms:created>
  <dcterms:modified xsi:type="dcterms:W3CDTF">2025-09-26T06:28:51Z</dcterms:modified>
</cp:coreProperties>
</file>